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24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017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835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6FAA-3CD5-405F-B59D-437199D3F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9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293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091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6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186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798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010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709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142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BE7CC-C578-4E82-976D-FAAF989128E9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EA244-D61F-482F-AE6C-932DD3868C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92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295400"/>
            <a:ext cx="2895600" cy="1371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sz="3600" smtClean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a, 3224 : 4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62000" y="2881313"/>
            <a:ext cx="3276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b, 2819 : 7</a:t>
            </a:r>
          </a:p>
        </p:txBody>
      </p:sp>
      <p:pic>
        <p:nvPicPr>
          <p:cNvPr id="12313" name="ELPH3666.wav">
            <a:hlinkClick r:id="" action="ppaction://media"/>
          </p:cNvPr>
          <p:cNvPicPr>
            <a:picLocks noGrp="1" noRot="1" noChangeAspect="1" noChangeArrowheads="1"/>
          </p:cNvPicPr>
          <p:nvPr>
            <p:ph/>
            <a:wavAudioFile r:embed="rId1" name="ELPHRG01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39200" y="6553200"/>
            <a:ext cx="304800" cy="304800"/>
          </a:xfrm>
        </p:spPr>
      </p:pic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066800" y="936625"/>
            <a:ext cx="7239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 tính rồi tính: </a:t>
            </a:r>
            <a:endParaRPr lang="vi-VN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70641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143000" y="669925"/>
            <a:ext cx="609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Bài 1: Đặt tính rồi tính: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28600" y="2133600"/>
            <a:ext cx="2895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1608 : 4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2105 : 3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971800" y="2133600"/>
            <a:ext cx="2895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2035 : 5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2413 : 4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5943600" y="2133600"/>
            <a:ext cx="2895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4218 : 6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3052 : 5</a:t>
            </a:r>
          </a:p>
        </p:txBody>
      </p:sp>
    </p:spTree>
    <p:extLst>
      <p:ext uri="{BB962C8B-B14F-4D97-AF65-F5344CB8AC3E}">
        <p14:creationId xmlns:p14="http://schemas.microsoft.com/office/powerpoint/2010/main" val="135402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4" grpId="0"/>
      <p:bldP spid="63496" grpId="0"/>
      <p:bldP spid="634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-228600" y="817563"/>
            <a:ext cx="51085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Bài 2: Tìm X: 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609600" y="2811463"/>
            <a:ext cx="601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55675" y="2022475"/>
            <a:ext cx="784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x 7 = 2107</a:t>
            </a:r>
          </a:p>
          <a:p>
            <a:pPr eaLnBrk="1" hangingPunct="1">
              <a:buFontTx/>
              <a:buAutoNum type="alphaLcParenR"/>
            </a:pPr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x X = 1604</a:t>
            </a:r>
          </a:p>
          <a:p>
            <a:pPr eaLnBrk="1" hangingPunct="1">
              <a:buFontTx/>
              <a:buAutoNum type="alphaLcParenR"/>
            </a:pPr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x 9 = 2763</a:t>
            </a:r>
            <a:endParaRPr lang="vi-VN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4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2"/>
          <p:cNvSpPr txBox="1">
            <a:spLocks noChangeArrowheads="1"/>
          </p:cNvSpPr>
          <p:nvPr/>
        </p:nvSpPr>
        <p:spPr bwMode="auto">
          <a:xfrm>
            <a:off x="669925" y="112713"/>
            <a:ext cx="161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5123" name="Text Box 53"/>
          <p:cNvSpPr txBox="1">
            <a:spLocks noChangeArrowheads="1"/>
          </p:cNvSpPr>
          <p:nvPr/>
        </p:nvSpPr>
        <p:spPr bwMode="auto">
          <a:xfrm>
            <a:off x="381000" y="609600"/>
            <a:ext cx="85344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Bài 3: Một cửa hàng có 2024kg gạo, cửa hàng đã bán 1  số gạo đó. Hỏi cửa hàng còn lại bao nhiêu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ki-lô-gam gạo?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1600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1066800" y="1476375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4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27188" y="1143000"/>
            <a:ext cx="66786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" y="1655763"/>
            <a:ext cx="251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14700" y="1649413"/>
            <a:ext cx="4991100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0388" y="2425700"/>
            <a:ext cx="213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17"/>
          <p:cNvSpPr txBox="1">
            <a:spLocks noChangeArrowheads="1"/>
          </p:cNvSpPr>
          <p:nvPr/>
        </p:nvSpPr>
        <p:spPr bwMode="auto">
          <a:xfrm>
            <a:off x="3048000" y="2647950"/>
            <a:ext cx="487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 tắt:</a:t>
            </a:r>
            <a:endParaRPr lang="vi-VN" sz="36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627188" y="4648200"/>
            <a:ext cx="5726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6" name="Straight Connector 14335"/>
          <p:cNvCxnSpPr/>
          <p:nvPr/>
        </p:nvCxnSpPr>
        <p:spPr>
          <a:xfrm>
            <a:off x="1627188" y="4486275"/>
            <a:ext cx="0" cy="323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59650" y="4486275"/>
            <a:ext cx="0" cy="323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Freeform 69"/>
          <p:cNvSpPr>
            <a:spLocks/>
          </p:cNvSpPr>
          <p:nvPr/>
        </p:nvSpPr>
        <p:spPr bwMode="auto">
          <a:xfrm rot="10800000">
            <a:off x="1620838" y="4699000"/>
            <a:ext cx="5726112" cy="609600"/>
          </a:xfrm>
          <a:custGeom>
            <a:avLst/>
            <a:gdLst>
              <a:gd name="T0" fmla="*/ 0 w 2016"/>
              <a:gd name="T1" fmla="*/ 609600 h 144"/>
              <a:gd name="T2" fmla="*/ 2726720 w 2016"/>
              <a:gd name="T3" fmla="*/ 0 h 144"/>
              <a:gd name="T4" fmla="*/ 5726113 w 2016"/>
              <a:gd name="T5" fmla="*/ 6096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" h="144">
                <a:moveTo>
                  <a:pt x="0" y="144"/>
                </a:moveTo>
                <a:cubicBezTo>
                  <a:pt x="312" y="72"/>
                  <a:pt x="624" y="0"/>
                  <a:pt x="960" y="0"/>
                </a:cubicBezTo>
                <a:cubicBezTo>
                  <a:pt x="1296" y="0"/>
                  <a:pt x="1840" y="120"/>
                  <a:pt x="2016" y="144"/>
                </a:cubicBezTo>
              </a:path>
            </a:pathLst>
          </a:custGeom>
          <a:noFill/>
          <a:ln w="28575" cap="sq" cmpd="sng">
            <a:solidFill>
              <a:srgbClr val="CC00FF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35" name="TextBox 14339"/>
          <p:cNvSpPr txBox="1">
            <a:spLocks noChangeArrowheads="1"/>
          </p:cNvSpPr>
          <p:nvPr/>
        </p:nvSpPr>
        <p:spPr bwMode="auto">
          <a:xfrm>
            <a:off x="4038600" y="5430838"/>
            <a:ext cx="2922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2024 kg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048000" y="4486275"/>
            <a:ext cx="0" cy="323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89450" y="4486275"/>
            <a:ext cx="0" cy="323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72163" y="4468813"/>
            <a:ext cx="0" cy="3222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Freeform 69"/>
          <p:cNvSpPr>
            <a:spLocks/>
          </p:cNvSpPr>
          <p:nvPr/>
        </p:nvSpPr>
        <p:spPr bwMode="auto">
          <a:xfrm>
            <a:off x="1676400" y="4346575"/>
            <a:ext cx="1371600" cy="242888"/>
          </a:xfrm>
          <a:custGeom>
            <a:avLst/>
            <a:gdLst>
              <a:gd name="T0" fmla="*/ 0 w 2016"/>
              <a:gd name="T1" fmla="*/ 242888 h 144"/>
              <a:gd name="T2" fmla="*/ 653143 w 2016"/>
              <a:gd name="T3" fmla="*/ 0 h 144"/>
              <a:gd name="T4" fmla="*/ 1371600 w 2016"/>
              <a:gd name="T5" fmla="*/ 242888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" h="144">
                <a:moveTo>
                  <a:pt x="0" y="144"/>
                </a:moveTo>
                <a:cubicBezTo>
                  <a:pt x="312" y="72"/>
                  <a:pt x="624" y="0"/>
                  <a:pt x="960" y="0"/>
                </a:cubicBezTo>
                <a:cubicBezTo>
                  <a:pt x="1296" y="0"/>
                  <a:pt x="1840" y="120"/>
                  <a:pt x="2016" y="144"/>
                </a:cubicBezTo>
              </a:path>
            </a:pathLst>
          </a:custGeom>
          <a:noFill/>
          <a:ln w="28575" cap="sq" cmpd="sng">
            <a:solidFill>
              <a:srgbClr val="CC00FF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0" name="TextBox 14342"/>
          <p:cNvSpPr txBox="1">
            <a:spLocks noChangeArrowheads="1"/>
          </p:cNvSpPr>
          <p:nvPr/>
        </p:nvSpPr>
        <p:spPr bwMode="auto">
          <a:xfrm>
            <a:off x="1790700" y="3629025"/>
            <a:ext cx="1347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đã bán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Freeform 69"/>
          <p:cNvSpPr>
            <a:spLocks/>
          </p:cNvSpPr>
          <p:nvPr/>
        </p:nvSpPr>
        <p:spPr bwMode="auto">
          <a:xfrm>
            <a:off x="3135313" y="4229100"/>
            <a:ext cx="4140200" cy="401638"/>
          </a:xfrm>
          <a:custGeom>
            <a:avLst/>
            <a:gdLst>
              <a:gd name="T0" fmla="*/ 0 w 2016"/>
              <a:gd name="T1" fmla="*/ 400844 h 144"/>
              <a:gd name="T2" fmla="*/ 1971764 w 2016"/>
              <a:gd name="T3" fmla="*/ 0 h 144"/>
              <a:gd name="T4" fmla="*/ 4140704 w 2016"/>
              <a:gd name="T5" fmla="*/ 400844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" h="144">
                <a:moveTo>
                  <a:pt x="0" y="144"/>
                </a:moveTo>
                <a:cubicBezTo>
                  <a:pt x="312" y="72"/>
                  <a:pt x="624" y="0"/>
                  <a:pt x="960" y="0"/>
                </a:cubicBezTo>
                <a:cubicBezTo>
                  <a:pt x="1296" y="0"/>
                  <a:pt x="1840" y="120"/>
                  <a:pt x="2016" y="144"/>
                </a:cubicBezTo>
              </a:path>
            </a:pathLst>
          </a:custGeom>
          <a:noFill/>
          <a:ln w="28575" cap="sq" cmpd="sng">
            <a:solidFill>
              <a:srgbClr val="CC00FF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497388" y="3629024"/>
            <a:ext cx="1520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sz="2800">
                <a:latin typeface="Times New Roman" pitchFamily="18" charset="0"/>
                <a:cs typeface="Times New Roman" pitchFamily="18" charset="0"/>
              </a:rPr>
              <a:t>? kg</a:t>
            </a:r>
          </a:p>
        </p:txBody>
      </p:sp>
    </p:spTree>
    <p:extLst>
      <p:ext uri="{BB962C8B-B14F-4D97-AF65-F5344CB8AC3E}">
        <p14:creationId xmlns:p14="http://schemas.microsoft.com/office/powerpoint/2010/main" val="163464381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 animBg="1"/>
      <p:bldP spid="5135" grpId="0"/>
      <p:bldP spid="5139" grpId="0" animBg="1"/>
      <p:bldP spid="5140" grpId="0"/>
      <p:bldP spid="5141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1"/>
          <p:cNvSpPr txBox="1">
            <a:spLocks noChangeArrowheads="1"/>
          </p:cNvSpPr>
          <p:nvPr/>
        </p:nvSpPr>
        <p:spPr bwMode="auto">
          <a:xfrm>
            <a:off x="8305800" y="3124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59410" name="AutoShape 18"/>
          <p:cNvSpPr>
            <a:spLocks noChangeArrowheads="1"/>
          </p:cNvSpPr>
          <p:nvPr/>
        </p:nvSpPr>
        <p:spPr bwMode="auto">
          <a:xfrm>
            <a:off x="304800" y="1524000"/>
            <a:ext cx="4953000" cy="3228975"/>
          </a:xfrm>
          <a:prstGeom prst="flowChartProcess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vi-VN"/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1600200" y="1960563"/>
            <a:ext cx="22098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6000 : 3 = ?</a:t>
            </a:r>
          </a:p>
        </p:txBody>
      </p:sp>
      <p:sp>
        <p:nvSpPr>
          <p:cNvPr id="6149" name="Text Box 20"/>
          <p:cNvSpPr txBox="1">
            <a:spLocks noChangeArrowheads="1"/>
          </p:cNvSpPr>
          <p:nvPr/>
        </p:nvSpPr>
        <p:spPr bwMode="auto">
          <a:xfrm>
            <a:off x="1066800" y="3725863"/>
            <a:ext cx="335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342900" y="2687638"/>
            <a:ext cx="49149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Nhẩm:  6 nghìn : 3 = 2 nghìn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342900" y="3638550"/>
            <a:ext cx="43434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Vậy:   6000 : 3 = 2000</a:t>
            </a:r>
          </a:p>
        </p:txBody>
      </p:sp>
      <p:sp>
        <p:nvSpPr>
          <p:cNvPr id="6152" name="TextBox 1"/>
          <p:cNvSpPr txBox="1">
            <a:spLocks noChangeArrowheads="1"/>
          </p:cNvSpPr>
          <p:nvPr/>
        </p:nvSpPr>
        <p:spPr bwMode="auto">
          <a:xfrm>
            <a:off x="342900" y="45720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Bài 4: Tính nhẩm:  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62600" y="1406525"/>
            <a:ext cx="1981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6000 : 2 = </a:t>
            </a:r>
          </a:p>
          <a:p>
            <a:pPr eaLnBrk="1" hangingPunct="1"/>
            <a:r>
              <a:rPr lang="en-US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8000 : 4 = </a:t>
            </a:r>
          </a:p>
          <a:p>
            <a:pPr eaLnBrk="1" hangingPunct="1"/>
            <a:r>
              <a:rPr lang="en-US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9000 : 3 = </a:t>
            </a:r>
            <a:endParaRPr lang="vi-VN" sz="32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12038" y="1395413"/>
            <a:ext cx="2209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3000</a:t>
            </a:r>
          </a:p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</a:p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3000</a:t>
            </a:r>
            <a:endParaRPr lang="vi-VN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2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0" grpId="0" animBg="1"/>
      <p:bldP spid="59411" grpId="0"/>
      <p:bldP spid="59413" grpId="0"/>
      <p:bldP spid="59414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151</Words>
  <Application>Microsoft Office PowerPoint</Application>
  <PresentationFormat>On-screen Show (4:3)</PresentationFormat>
  <Paragraphs>32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2016-07-13T04:19:44Z</dcterms:created>
  <dcterms:modified xsi:type="dcterms:W3CDTF">2016-07-13T09:16:02Z</dcterms:modified>
</cp:coreProperties>
</file>